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Average" panose="020B0604020202020204" charset="0"/>
      <p:regular r:id="rId22"/>
    </p:embeddedFont>
    <p:embeddedFont>
      <p:font typeface="Lato" panose="020B0604020202020204" charset="0"/>
      <p:regular r:id="rId23"/>
    </p:embeddedFont>
    <p:embeddedFont>
      <p:font typeface="Montserrat" panose="020B0604020202020204" charset="0"/>
      <p:italic r:id="rId24"/>
    </p:embeddedFont>
    <p:embeddedFont>
      <p:font typeface="Oswald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114e061f56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114e061f56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14e061f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114e061f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114e061f56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114e061f56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14e061f5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114e061f5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114e061f56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114e061f56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114e061f56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114e061f56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114e061f5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114e061f5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114e061f56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114e061f56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114e061f56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114e061f56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14e061f5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114e061f5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114e061f5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114e061f5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>
            <a:fillRect/>
          </a:stretch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>
            <a:fillRect/>
          </a:stretch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>
            <a:fillRect/>
          </a:stretch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 panose="020F0502020204030203"/>
              <a:buChar char="●"/>
              <a:defRPr sz="13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emy.com/share/104y4S3@wYymVIIKvciCuJTXYibBKQpSubnOhcMmhDCA_E1mc_71Ma83DW3-MpqnFmIWf4xF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mdpi.com/2071-1050/14/1/303/pdf" TargetMode="External"/><Relationship Id="rId4" Type="http://schemas.openxmlformats.org/officeDocument/2006/relationships/hyperlink" Target="https://www.researchgate.net/publication/318058287_A_Mobile_Based_Crowd_Management_System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214700" y="882825"/>
            <a:ext cx="5186400" cy="15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>
                <a:latin typeface="Oswald"/>
                <a:ea typeface="Oswald"/>
                <a:cs typeface="Oswald"/>
                <a:sym typeface="Oswald"/>
              </a:rPr>
              <a:t>CROWD MANAGEMENT SOLUTION FOR EVENTS</a:t>
            </a:r>
            <a:endParaRPr i="1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343050" y="2274275"/>
            <a:ext cx="3470700" cy="28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INTERNAL GUIDE:      JASMIN M R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EXTERNAL GUIDE:      JOBY CLAMEEZ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lang="en-GB"/>
          </a:p>
        </p:txBody>
      </p:sp>
      <p:sp>
        <p:nvSpPr>
          <p:cNvPr id="230" name="Google Shape;230;p17"/>
          <p:cNvSpPr txBox="1"/>
          <p:nvPr/>
        </p:nvSpPr>
        <p:spPr>
          <a:xfrm>
            <a:off x="4682900" y="2539125"/>
            <a:ext cx="40590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 </a:t>
            </a:r>
            <a:endParaRPr b="1" dirty="0">
              <a:solidFill>
                <a:schemeClr val="lt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PRESENTED BY,</a:t>
            </a:r>
            <a:endParaRPr b="1" dirty="0">
              <a:solidFill>
                <a:schemeClr val="lt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                       AMAL BHAS P</a:t>
            </a:r>
            <a:endParaRPr b="1" dirty="0">
              <a:solidFill>
                <a:schemeClr val="lt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BLESSY P ROY</a:t>
            </a:r>
            <a:endParaRPr b="1" dirty="0">
              <a:solidFill>
                <a:schemeClr val="lt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                       SREELEKSHMI PRATHAPAN</a:t>
            </a:r>
            <a:endParaRPr b="1" dirty="0">
              <a:solidFill>
                <a:schemeClr val="lt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lt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                                   (GROUP-8)</a:t>
            </a:r>
            <a:endParaRPr b="1" dirty="0">
              <a:solidFill>
                <a:schemeClr val="lt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008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               </a:t>
            </a:r>
            <a:endParaRPr b="1" dirty="0">
              <a:solidFill>
                <a:srgbClr val="008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"/>
          <p:cNvSpPr txBox="1">
            <a:spLocks noGrp="1"/>
          </p:cNvSpPr>
          <p:nvPr>
            <p:ph type="body" idx="1"/>
          </p:nvPr>
        </p:nvSpPr>
        <p:spPr>
          <a:xfrm>
            <a:off x="1141925" y="422225"/>
            <a:ext cx="7194600" cy="40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90" name="Google Shape;290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299775" y="873250"/>
            <a:ext cx="6147724" cy="4107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6"/>
          <p:cNvSpPr txBox="1"/>
          <p:nvPr/>
        </p:nvSpPr>
        <p:spPr>
          <a:xfrm>
            <a:off x="1535375" y="249500"/>
            <a:ext cx="448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USE CASE DIAGRAM  (ORGANIZATION)</a:t>
            </a:r>
            <a:endParaRPr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 txBox="1">
            <a:spLocks noGrp="1"/>
          </p:cNvSpPr>
          <p:nvPr>
            <p:ph type="body" idx="1"/>
          </p:nvPr>
        </p:nvSpPr>
        <p:spPr>
          <a:xfrm>
            <a:off x="1458600" y="326275"/>
            <a:ext cx="6877800" cy="41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                                USER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Person Or Group of Person who need to participate in an Event which is held by the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Organization.User need to complete the registration process and can do further function.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Functions of User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 Registration:user can register 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Booking :Book the event slot.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Booking status:View the booking status of the event.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Rating:Users can rate the Organization according to its performance.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Cancel:Cancel the booked event.</a:t>
            </a:r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GB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>
            <a:spLocks noGrp="1"/>
          </p:cNvSpPr>
          <p:nvPr>
            <p:ph type="body" idx="1"/>
          </p:nvPr>
        </p:nvSpPr>
        <p:spPr>
          <a:xfrm>
            <a:off x="1189925" y="786875"/>
            <a:ext cx="7146600" cy="3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02" name="Google Shape;302;p2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804988" y="547688"/>
            <a:ext cx="5838825" cy="435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8"/>
          <p:cNvSpPr txBox="1"/>
          <p:nvPr/>
        </p:nvSpPr>
        <p:spPr>
          <a:xfrm>
            <a:off x="1650525" y="182325"/>
            <a:ext cx="403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USE CASE DIAGRAM   (USER)</a:t>
            </a:r>
            <a:endParaRPr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2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026800" y="605175"/>
            <a:ext cx="7835075" cy="3933149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used: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314" name="Google Shape;314;p3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Node.js</a:t>
            </a:r>
            <a:endParaRPr sz="2200"/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Node.js is an open source server environment. 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uses JavaScript on the server. 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is used to develop I/O intensive web applications like video streaming sites, single-page applications, and other web applications. 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Node.js is open source, completely free, and used by thousands of developers around the world.</a:t>
            </a: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GB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1"/>
          <p:cNvSpPr txBox="1">
            <a:spLocks noGrp="1"/>
          </p:cNvSpPr>
          <p:nvPr>
            <p:ph type="title"/>
          </p:nvPr>
        </p:nvSpPr>
        <p:spPr>
          <a:xfrm>
            <a:off x="1353050" y="710100"/>
            <a:ext cx="69834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RESTFul web services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320" name="Google Shape;320;p3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 web service is a collection of open protocols and standards used for exchanging data between applications or systems. 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Web services based on REST Architecture are known as RESTful web services. These web services use HTTP methods to implement the concept of REST architecture.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 RESTful web service usually defines a URI, Uniform Resource Identifier a service, provides resource representation such as JSON and a set of HTTP Methods.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GB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200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MySQL</a:t>
            </a:r>
            <a:endParaRPr sz="3300"/>
          </a:p>
        </p:txBody>
      </p:sp>
      <p:sp>
        <p:nvSpPr>
          <p:cNvPr id="326" name="Google Shape;326;p32"/>
          <p:cNvSpPr txBox="1">
            <a:spLocks noGrp="1"/>
          </p:cNvSpPr>
          <p:nvPr>
            <p:ph type="body" idx="1"/>
          </p:nvPr>
        </p:nvSpPr>
        <p:spPr>
          <a:xfrm>
            <a:off x="1297500" y="1189925"/>
            <a:ext cx="7038900" cy="32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MySQL is a relational database management system based on the Structured Query Language, which is the popular language for accessing and managing the records in the database. MySQL is open-source and free software under the GNU license. It is supported by Oracle Company.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allows us to implement database operations on tables, rows, columns, and indexes.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defines the database relationship in the form of tables (collection of rows and columns), also known as relations.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provides the Referential Integrity between rows or columns of various tables.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allows us to updates the table indexes automatically.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uses many SQL queries and combines useful information from multiple tables for the end-users.</a:t>
            </a: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lang="en-GB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3"/>
          <p:cNvSpPr txBox="1">
            <a:spLocks noGrp="1"/>
          </p:cNvSpPr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Amazon Web Services (AWS)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332" name="Google Shape;332;p3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AWS is a highly available, secure cloud services platform that offers more than 100 cloud applications. 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helps in controlling, auditing, and managing identity, configuration, and usage. 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allows users to select the operating systems, language, database, and other services as per their requirements. 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AWS provides a secure and durable platform that provides end-to-end security and storage.</a:t>
            </a:r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GB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</a:p>
        </p:txBody>
      </p:sp>
      <p:sp>
        <p:nvSpPr>
          <p:cNvPr id="338" name="Google Shape;338;p3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https://www.udemy.com/share/104y4S3@wYymVIIKvciCuJTXYibBKQpSubnOhcMmhDCA_E1mc_71Ma83DW3-MpqnFmIWf4xF/</a:t>
            </a:r>
            <a:endParaRPr lang="en-GB" u="sng">
              <a:solidFill>
                <a:schemeClr val="hlink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https://www.researchgate.net/publication/318058287_A_Mobile_Based_Crowd_Management_System</a:t>
            </a:r>
            <a:endParaRPr lang="en-GB" u="sng">
              <a:solidFill>
                <a:schemeClr val="hlink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https://www.mdpi.com/2071-1050/14/1/303/pdf</a:t>
            </a:r>
            <a:endParaRPr lang="en-GB" u="sng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GB" u="sng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GB" u="sng">
              <a:solidFill>
                <a:schemeClr val="hlink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5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1"/>
              <a:t>THANK YOU………!</a:t>
            </a:r>
            <a:endParaRPr b="1" i="1"/>
          </a:p>
        </p:txBody>
      </p:sp>
      <p:grpSp>
        <p:nvGrpSpPr>
          <p:cNvPr id="344" name="Google Shape;344;p3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45" name="Google Shape;345;p3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3" name="Google Shape;353;p35" descr="offset_comp_342327_edited.jpg"/>
          <p:cNvPicPr preferRelativeResize="0"/>
          <p:nvPr/>
        </p:nvPicPr>
        <p:blipFill rotWithShape="1">
          <a:blip r:embed="rId3"/>
          <a:srcRect l="45356" t="50734" r="19582" b="26215"/>
          <a:stretch>
            <a:fillRect/>
          </a:stretch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" name="Google Shape;355;p3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56" name="Google Shape;356;p3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0" name="Google Shape;360;p35" descr="offset_comp_342327_edited.jpg"/>
          <p:cNvPicPr preferRelativeResize="0"/>
          <p:nvPr/>
        </p:nvPicPr>
        <p:blipFill rotWithShape="1">
          <a:blip r:embed="rId3"/>
          <a:srcRect l="53168" t="53058" r="26238" b="16020"/>
          <a:stretch>
            <a:fillRect/>
          </a:stretch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" name="Google Shape;362;p3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63" name="Google Shape;363;p3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7" name="Google Shape;367;p35" descr="offset_comp_342327_edited.jpg"/>
          <p:cNvPicPr preferRelativeResize="0"/>
          <p:nvPr/>
        </p:nvPicPr>
        <p:blipFill rotWithShape="1">
          <a:blip r:embed="rId3"/>
          <a:srcRect l="41330" t="42211" r="47980" b="36733"/>
          <a:stretch>
            <a:fillRect/>
          </a:stretch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68" name="Google Shape;368;p3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9" name="Google Shape;369;p3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70" name="Google Shape;370;p3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3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75" name="Google Shape;375;p3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6" name="Google Shape;376;p3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77" name="Google Shape;377;p3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79" name="Google Shape;379;p35" descr="offset_comp_342327_edited.jpg"/>
          <p:cNvPicPr preferRelativeResize="0"/>
          <p:nvPr/>
        </p:nvPicPr>
        <p:blipFill rotWithShape="1">
          <a:blip r:embed="rId3"/>
          <a:srcRect l="48584" t="47335" r="37425" b="36557"/>
          <a:stretch>
            <a:fillRect/>
          </a:stretch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80" name="Google Shape;380;p3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81" name="Google Shape;381;p3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9" name="Google Shape;389;p35" descr="offset_comp_342327_edited.jpg"/>
          <p:cNvPicPr preferRelativeResize="0"/>
          <p:nvPr/>
        </p:nvPicPr>
        <p:blipFill rotWithShape="1">
          <a:blip r:embed="rId3"/>
          <a:srcRect l="49668" t="55915" r="37351" b="27092"/>
          <a:stretch>
            <a:fillRect/>
          </a:stretch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/>
              <a:t>OVERVIEW</a:t>
            </a:r>
            <a:endParaRPr sz="3100" b="1"/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0" y="2097575"/>
            <a:ext cx="6104400" cy="22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 panose="02000503040000020003"/>
              <a:buChar char="●"/>
            </a:pPr>
            <a:r>
              <a:rPr lang="en-GB" sz="1800">
                <a:solidFill>
                  <a:srgbClr val="CACACA"/>
                </a:solidFill>
                <a:latin typeface="Average" panose="02000503040000020003"/>
                <a:ea typeface="Average" panose="02000503040000020003"/>
                <a:cs typeface="Average" panose="02000503040000020003"/>
                <a:sym typeface="Average" panose="02000503040000020003"/>
              </a:rPr>
              <a:t>ABSTRACT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 panose="02000503040000020003"/>
              <a:buChar char="●"/>
            </a:pPr>
            <a:r>
              <a:rPr lang="en-GB" sz="1800">
                <a:solidFill>
                  <a:srgbClr val="CACACA"/>
                </a:solidFill>
                <a:latin typeface="Average" panose="02000503040000020003"/>
                <a:ea typeface="Average" panose="02000503040000020003"/>
                <a:cs typeface="Average" panose="02000503040000020003"/>
                <a:sym typeface="Average" panose="02000503040000020003"/>
              </a:rPr>
              <a:t>EXISTING AND PROPOSED SYSTEM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 panose="02000503040000020003"/>
              <a:buChar char="●"/>
            </a:pPr>
            <a:r>
              <a:rPr lang="en-GB" sz="1800">
                <a:solidFill>
                  <a:srgbClr val="CACACA"/>
                </a:solidFill>
                <a:latin typeface="Average" panose="02000503040000020003"/>
                <a:ea typeface="Average" panose="02000503040000020003"/>
                <a:cs typeface="Average" panose="02000503040000020003"/>
                <a:sym typeface="Average" panose="02000503040000020003"/>
              </a:rPr>
              <a:t>MODULE DESCRIPTION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 panose="02000503040000020003"/>
              <a:buChar char="●"/>
            </a:pPr>
            <a:r>
              <a:rPr lang="en-GB" sz="1800">
                <a:solidFill>
                  <a:srgbClr val="CACACA"/>
                </a:solidFill>
                <a:latin typeface="Average" panose="02000503040000020003"/>
                <a:ea typeface="Average" panose="02000503040000020003"/>
                <a:cs typeface="Average" panose="02000503040000020003"/>
                <a:sym typeface="Average" panose="02000503040000020003"/>
              </a:rPr>
              <a:t>USE CASE DIAGRAM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 panose="02000503040000020003"/>
              <a:buChar char="●"/>
            </a:pPr>
            <a:r>
              <a:rPr lang="en-GB" sz="1800">
                <a:solidFill>
                  <a:srgbClr val="CACACA"/>
                </a:solidFill>
                <a:latin typeface="Average" panose="02000503040000020003"/>
                <a:ea typeface="Average" panose="02000503040000020003"/>
                <a:cs typeface="Average" panose="02000503040000020003"/>
                <a:sym typeface="Average" panose="02000503040000020003"/>
              </a:rPr>
              <a:t>TECHNOLOGIES USED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 panose="02000503040000020003"/>
              <a:buChar char="●"/>
            </a:pPr>
            <a:r>
              <a:rPr lang="en-GB" sz="1800">
                <a:solidFill>
                  <a:srgbClr val="CACACA"/>
                </a:solidFill>
                <a:latin typeface="Average" panose="02000503040000020003"/>
                <a:ea typeface="Average" panose="02000503040000020003"/>
                <a:cs typeface="Average" panose="02000503040000020003"/>
                <a:sym typeface="Average" panose="02000503040000020003"/>
              </a:rPr>
              <a:t>REFERENCES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ABSTRACT</a:t>
            </a:r>
            <a:endParaRPr b="1"/>
          </a:p>
        </p:txBody>
      </p:sp>
      <p:sp>
        <p:nvSpPr>
          <p:cNvPr id="243" name="Google Shape;243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App to enable social distancing at Shops, religious places and events . Organizer (Shops, religious places and events )Should be able to set location, capacity and set virtual Queue system. User - Book slots, entry and exit Automatics entry &amp; exit, Queue clearance and notifications, Location management Mobile app and cloud service.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r>
              <a:rPr lang="en-GB" b="1"/>
              <a:t>Existing System</a:t>
            </a:r>
            <a:endParaRPr b="1"/>
          </a:p>
        </p:txBody>
      </p:sp>
      <p:sp>
        <p:nvSpPr>
          <p:cNvPr id="249" name="Google Shape;249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Cities are growing at a dizzying place and they require improved methods to manage crowded areas. 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Crowd management stands for the decisions and actions taken to supervise and control densely populated spaces and it involves multiple challenges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 From recognition and assessment to application of actions tailored to the current situation.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System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260" name="Google Shape;260;p21"/>
          <p:cNvSpPr txBox="1">
            <a:spLocks noGrp="1"/>
          </p:cNvSpPr>
          <p:nvPr>
            <p:ph type="body" idx="1"/>
          </p:nvPr>
        </p:nvSpPr>
        <p:spPr>
          <a:xfrm>
            <a:off x="3944000" y="978800"/>
            <a:ext cx="4941900" cy="356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/>
              <a:buChar char="●"/>
            </a:pPr>
            <a:r>
              <a:rPr lang="en-GB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Modern  technology  aims  not  only  to  make people’s  life  easier  but  also  more  safely.  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/>
              <a:buChar char="●"/>
            </a:pPr>
            <a:r>
              <a:rPr lang="en-GB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Being  in  a  highly crowded place like stadium, metro stations or holy places on Hajj affects not  only the human level of comfort but mainly the human level of safety.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/>
              <a:buChar char="●"/>
            </a:pPr>
            <a:r>
              <a:rPr lang="en-GB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The current work introduced a mobile based crowd management system.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/>
              <a:buChar char="●"/>
            </a:pPr>
            <a:r>
              <a:rPr lang="en-GB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Proposed System is the app to enable social distancing at Shops, religious places and events .Organizer religious should be able to set location, capacity and set virtual Queue system.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237900" y="881700"/>
            <a:ext cx="7270074" cy="335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Modules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lang="en-GB"/>
          </a:p>
        </p:txBody>
      </p:sp>
      <p:sp>
        <p:nvSpPr>
          <p:cNvPr id="271" name="Google Shape;271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03200" cy="33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ADMIN</a:t>
            </a:r>
            <a:endParaRPr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Admin is the authority who has the responsibility to manage the crowd in order to maintain the social distance in different Organizational Events.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Functions of Admin</a:t>
            </a:r>
            <a:endParaRPr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❖"/>
            </a:pPr>
            <a:r>
              <a:rPr lang="en-GB">
                <a:solidFill>
                  <a:srgbClr val="FFFFFF"/>
                </a:solidFill>
              </a:rPr>
              <a:t>Organization Verification   :      Admin can approve or reject the registered Organization.</a:t>
            </a:r>
            <a:endParaRPr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>
                <a:solidFill>
                  <a:srgbClr val="FFFFFF"/>
                </a:solidFill>
              </a:rPr>
              <a:t>Organization Management:     </a:t>
            </a:r>
            <a:r>
              <a:rPr lang="en-GB"/>
              <a:t>Control the Event conducted by the Organization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72" name="Google Shape;272;p23"/>
          <p:cNvSpPr txBox="1"/>
          <p:nvPr/>
        </p:nvSpPr>
        <p:spPr>
          <a:xfrm>
            <a:off x="3924800" y="3596450"/>
            <a:ext cx="323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●"/>
            </a:pPr>
            <a:r>
              <a:rPr lang="en-GB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Event Approval</a:t>
            </a:r>
            <a:endParaRPr>
              <a:solidFill>
                <a:schemeClr val="lt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●"/>
            </a:pPr>
            <a:r>
              <a:rPr lang="en-GB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Event Reject</a:t>
            </a:r>
            <a:endParaRPr>
              <a:solidFill>
                <a:schemeClr val="lt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78" name="Google Shape;278;p2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034375" y="689250"/>
            <a:ext cx="5450574" cy="40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"/>
          <p:cNvSpPr txBox="1"/>
          <p:nvPr/>
        </p:nvSpPr>
        <p:spPr>
          <a:xfrm>
            <a:off x="1602575" y="460600"/>
            <a:ext cx="552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USE CASE DIAGRAM (ADMIN)</a:t>
            </a:r>
            <a:endParaRPr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"/>
          <p:cNvSpPr txBox="1">
            <a:spLocks noGrp="1"/>
          </p:cNvSpPr>
          <p:nvPr>
            <p:ph type="body" idx="1"/>
          </p:nvPr>
        </p:nvSpPr>
        <p:spPr>
          <a:xfrm>
            <a:off x="998000" y="262925"/>
            <a:ext cx="7338300" cy="45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                                ORGANIZATION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Organizations conduct all those public events such as medical camps,worships,private party,political party events all those mass gatherings.</a:t>
            </a: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Functions of Organization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Registration          : Organization can Register.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Schedule Events : Declare the event and time to the user and the maximum number of slots.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User Verification: Approve or Reject the registered user.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Booking verification:View Booking Details of users and they can verify and approve.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Ticket Issue:Ticket is issued for approved booking.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Generate Cancellation Notification :Notification sent to other users if any user cancelled the booked event.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Booking details:A view of Event booking details of users.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938</Words>
  <Application>Microsoft Office PowerPoint</Application>
  <PresentationFormat>On-screen Show (16:9)</PresentationFormat>
  <Paragraphs>103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Lato</vt:lpstr>
      <vt:lpstr>Average</vt:lpstr>
      <vt:lpstr>Montserrat</vt:lpstr>
      <vt:lpstr>Arial</vt:lpstr>
      <vt:lpstr>Oswald</vt:lpstr>
      <vt:lpstr>Focus</vt:lpstr>
      <vt:lpstr>CROWD MANAGEMENT SOLUTION FOR EVENTS </vt:lpstr>
      <vt:lpstr>OVERVIEW</vt:lpstr>
      <vt:lpstr> ABSTRACT</vt:lpstr>
      <vt:lpstr> Existing System</vt:lpstr>
      <vt:lpstr>Proposed System  </vt:lpstr>
      <vt:lpstr>PowerPoint Presentation</vt:lpstr>
      <vt:lpstr>Modules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Technologies used:  </vt:lpstr>
      <vt:lpstr>RESTFul web services  </vt:lpstr>
      <vt:lpstr>MySQL</vt:lpstr>
      <vt:lpstr>Amazon Web Services (AWS)  </vt:lpstr>
      <vt:lpstr>References</vt:lpstr>
      <vt:lpstr>THANK YOU………!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CROWD MANAGEMENT SOLUTION FOR EVENTS_x000d_</dc:title>
  <dc:creator/>
  <cp:lastModifiedBy>amalbhas751@gmail.com</cp:lastModifiedBy>
  <cp:revision>2</cp:revision>
  <dcterms:created xsi:type="dcterms:W3CDTF">2022-01-31T15:35:15Z</dcterms:created>
  <dcterms:modified xsi:type="dcterms:W3CDTF">2022-02-01T07:26:14Z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2216DFE3261444D8A4DA49A91A51BBB0</vt:lpwstr>
  </property>
  <property fmtid="{D5CDD505-2E9C-101B-9397-08002B2CF9AE}" pid="3" name="KSOProductBuildVer">
    <vt:lpwstr>1033-11.2.0.10463</vt:lpwstr>
  </property>
</Properties>
</file>